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5" r:id="rId4"/>
    <p:sldId id="259" r:id="rId5"/>
    <p:sldId id="260" r:id="rId6"/>
    <p:sldId id="261" r:id="rId7"/>
    <p:sldId id="258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82" r:id="rId17"/>
    <p:sldId id="270" r:id="rId18"/>
    <p:sldId id="274" r:id="rId19"/>
    <p:sldId id="276" r:id="rId20"/>
    <p:sldId id="277" r:id="rId21"/>
    <p:sldId id="279" r:id="rId22"/>
    <p:sldId id="280" r:id="rId23"/>
    <p:sldId id="281" r:id="rId24"/>
    <p:sldId id="271" r:id="rId25"/>
    <p:sldId id="272" r:id="rId26"/>
    <p:sldId id="275" r:id="rId27"/>
    <p:sldId id="278" r:id="rId28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B8"/>
    <a:srgbClr val="BC5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3"/>
  </p:normalViewPr>
  <p:slideViewPr>
    <p:cSldViewPr snapToGrid="0" showGuides="1">
      <p:cViewPr varScale="1">
        <p:scale>
          <a:sx n="93" d="100"/>
          <a:sy n="93" d="100"/>
        </p:scale>
        <p:origin x="208" y="624"/>
      </p:cViewPr>
      <p:guideLst>
        <p:guide orient="horz" pos="686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23/2/23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77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Case: 2000-2022: Presentation All TF sin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Crabel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784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642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2/23/23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2/23/23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2/23/23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2/23/23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pPr/>
              <a:t>2/23/23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Selección Fondos de Trend Following</a:t>
            </a:r>
            <a:endParaRPr lang="es-ES_tradn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Febrero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 sobre activos de EEUU.</a:t>
            </a:r>
          </a:p>
          <a:p>
            <a:pPr lvl="1"/>
            <a:r>
              <a:rPr lang="es-ES_tradnl" dirty="0" err="1"/>
              <a:t>Trend</a:t>
            </a:r>
            <a:r>
              <a:rPr lang="es-ES_tradnl" dirty="0"/>
              <a:t> Following (lo llaman Time Series </a:t>
            </a:r>
            <a:r>
              <a:rPr lang="es-ES_tradnl" dirty="0" err="1"/>
              <a:t>Momentum</a:t>
            </a:r>
            <a:r>
              <a:rPr lang="es-ES_tradnl" dirty="0"/>
              <a:t>) mejora las métricas del portafolio.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079D0-943A-1266-9D3D-7780A349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71" y="3251648"/>
            <a:ext cx="12060244" cy="14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988457" y="617118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576848" y="617118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31D70-98D3-95D3-857B-F5CEDFD5FBAF}"/>
              </a:ext>
            </a:extLst>
          </p:cNvPr>
          <p:cNvSpPr txBox="1"/>
          <p:nvPr/>
        </p:nvSpPr>
        <p:spPr>
          <a:xfrm>
            <a:off x="5549215" y="4182125"/>
            <a:ext cx="1093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Baja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De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Valuación</a:t>
            </a:r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9F0C-260C-6FBA-7764-253C6D74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Mix</a:t>
            </a:r>
            <a:r>
              <a:rPr lang="es-ES_tradnl" dirty="0"/>
              <a:t> </a:t>
            </a:r>
            <a:r>
              <a:rPr lang="es-ES_tradnl" dirty="0" err="1"/>
              <a:t>Benchmark</a:t>
            </a:r>
            <a:r>
              <a:rPr lang="es-ES_tradnl" dirty="0"/>
              <a:t> y </a:t>
            </a:r>
            <a:r>
              <a:rPr lang="es-ES_tradnl" dirty="0" err="1"/>
              <a:t>Trend</a:t>
            </a:r>
            <a:r>
              <a:rPr lang="es-ES_tradnl" dirty="0"/>
              <a:t> Following 1991-2022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FB2CC-C654-79ED-483E-BD9AA126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B3850-5F98-DA1C-D687-C72AAFC3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3099"/>
            <a:ext cx="104313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2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20% diversificado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40656"/>
            <a:ext cx="11061801" cy="53022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  <a:p>
            <a:pPr lvl="1"/>
            <a:r>
              <a:rPr lang="es-ES_tradnl" dirty="0"/>
              <a:t>Nombres y características</a:t>
            </a:r>
          </a:p>
          <a:p>
            <a:pPr lvl="2"/>
            <a:r>
              <a:rPr lang="es-ES_tradnl" dirty="0"/>
              <a:t>Criterio de selección</a:t>
            </a:r>
          </a:p>
          <a:p>
            <a:pPr lvl="2"/>
            <a:r>
              <a:rPr lang="es-ES_tradnl" dirty="0"/>
              <a:t>Criterio de descarte</a:t>
            </a:r>
          </a:p>
          <a:p>
            <a:pPr marL="914400" lvl="2" indent="0">
              <a:buNone/>
            </a:pPr>
            <a:endParaRPr lang="es-ES_tradnl" dirty="0"/>
          </a:p>
          <a:p>
            <a:r>
              <a:rPr lang="es-ES_tradnl" dirty="0"/>
              <a:t>PORTAFOLIO</a:t>
            </a:r>
          </a:p>
          <a:p>
            <a:pPr lvl="1"/>
            <a:r>
              <a:rPr lang="es-ES_tradnl" dirty="0"/>
              <a:t>Efecto 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 dirty="0"/>
              <a:t>Ventajas genéricas de la estrategia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39BC5-FA5E-146E-039E-C0F3F225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10" y="1107331"/>
            <a:ext cx="8171580" cy="57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3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A33-86EF-E624-90D6-401B7B1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Idiosincracia</a:t>
            </a:r>
            <a:r>
              <a:rPr lang="es-ES_tradnl" dirty="0"/>
              <a:t> de los managers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A92D2-7C87-9209-763B-402D09B7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2" y="1825625"/>
            <a:ext cx="1063897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73E-E6EF-A454-DCDF-4A05B83B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EB288-4B51-8465-9525-06B0E6B23E69}"/>
              </a:ext>
            </a:extLst>
          </p:cNvPr>
          <p:cNvSpPr/>
          <p:nvPr/>
        </p:nvSpPr>
        <p:spPr>
          <a:xfrm>
            <a:off x="1103086" y="5094514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006E9-2ED6-9116-BE82-62AD54970B04}"/>
              </a:ext>
            </a:extLst>
          </p:cNvPr>
          <p:cNvSpPr/>
          <p:nvPr/>
        </p:nvSpPr>
        <p:spPr>
          <a:xfrm>
            <a:off x="2235200" y="5339102"/>
            <a:ext cx="1132114" cy="541518"/>
          </a:xfrm>
          <a:prstGeom prst="rect">
            <a:avLst/>
          </a:prstGeom>
          <a:solidFill>
            <a:srgbClr val="00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MULVANEY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7E04D-B7D2-A11E-65F9-66063E650B8D}"/>
              </a:ext>
            </a:extLst>
          </p:cNvPr>
          <p:cNvSpPr/>
          <p:nvPr/>
        </p:nvSpPr>
        <p:spPr>
          <a:xfrm>
            <a:off x="4468403" y="3986598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</p:spTree>
    <p:extLst>
      <p:ext uri="{BB962C8B-B14F-4D97-AF65-F5344CB8AC3E}">
        <p14:creationId xmlns:p14="http://schemas.microsoft.com/office/powerpoint/2010/main" val="53651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5A98263-4125-2DD5-3D6A-2122E2F8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Volatilidad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fondos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15D271-A221-2A30-860F-F7855D64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23</a:t>
            </a:fld>
            <a:endParaRPr lang="es-ES_tradn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8A28304-45B8-409D-F889-AF9A9120C47D}"/>
              </a:ext>
            </a:extLst>
          </p:cNvPr>
          <p:cNvSpPr txBox="1"/>
          <p:nvPr/>
        </p:nvSpPr>
        <p:spPr>
          <a:xfrm>
            <a:off x="6223512" y="1446242"/>
            <a:ext cx="23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Anuales</a:t>
            </a:r>
            <a:endParaRPr lang="en-US" dirty="0"/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E25D3513-F3B6-DA0E-FDC8-A3D818C99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732" y="1931434"/>
            <a:ext cx="5726068" cy="3780269"/>
          </a:xfr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F9D6918-3FF3-104E-4723-E48B724BD079}"/>
              </a:ext>
            </a:extLst>
          </p:cNvPr>
          <p:cNvSpPr txBox="1"/>
          <p:nvPr/>
        </p:nvSpPr>
        <p:spPr>
          <a:xfrm>
            <a:off x="516292" y="1483013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Return 36 meses</a:t>
            </a:r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26FB8B32-F90F-A2B0-0974-6C0914F17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948609"/>
            <a:ext cx="6079598" cy="3842183"/>
          </a:xfrm>
        </p:spPr>
      </p:pic>
    </p:spTree>
    <p:extLst>
      <p:ext uri="{BB962C8B-B14F-4D97-AF65-F5344CB8AC3E}">
        <p14:creationId xmlns:p14="http://schemas.microsoft.com/office/powerpoint/2010/main" val="2916620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 1992-2002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26</a:t>
            </a:fld>
            <a:endParaRPr lang="es-ES_trad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2D0F9-5475-23C0-ADDE-E83880A68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C21E5-FAC5-3EA7-F1FB-4C984D7F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763617" cy="342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27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 de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activo, con un mínimo de inversión bajo.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09767-B9A5-6694-E963-699CC25DF404}"/>
              </a:ext>
            </a:extLst>
          </p:cNvPr>
          <p:cNvSpPr txBox="1"/>
          <p:nvPr/>
        </p:nvSpPr>
        <p:spPr>
          <a:xfrm rot="16200000">
            <a:off x="-612586" y="315468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Ranking índice MAR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B31E7-BEAE-186F-3579-D51E6585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8" y="1101180"/>
            <a:ext cx="10338334" cy="53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72194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9381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6951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A19C6-2B4E-67C0-468E-1F9871664B4E}"/>
              </a:ext>
            </a:extLst>
          </p:cNvPr>
          <p:cNvSpPr txBox="1"/>
          <p:nvPr/>
        </p:nvSpPr>
        <p:spPr>
          <a:xfrm>
            <a:off x="4775767" y="1721349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Ordenado por año de Inicio</a:t>
            </a:r>
            <a:endParaRPr lang="es-ES_tradnl" dirty="0">
              <a:latin typeface="EB Garamond Medium" pitchFamily="2" charset="0"/>
              <a:ea typeface="EB Garamond Medium" pitchFamily="2" charset="0"/>
              <a:cs typeface="EB Garamond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4425"/>
            <a:ext cx="10969416" cy="55040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089024"/>
            <a:ext cx="11200041" cy="53988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{A70889DB-A171-F147-8E2F-3B07FE9D2DF4}tf10001079</Template>
  <TotalTime>1077</TotalTime>
  <Words>455</Words>
  <Application>Microsoft Macintosh PowerPoint</Application>
  <PresentationFormat>Widescreen</PresentationFormat>
  <Paragraphs>104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EB Garamond</vt:lpstr>
      <vt:lpstr>EB Garamond Medium</vt:lpstr>
      <vt:lpstr>Garamond</vt:lpstr>
      <vt:lpstr>Roboto Condensed</vt:lpstr>
      <vt:lpstr>Office Theme</vt:lpstr>
      <vt:lpstr>Selección Fondos de Trend Following</vt:lpstr>
      <vt:lpstr>Agenda</vt:lpstr>
      <vt:lpstr>FONDOS</vt:lpstr>
      <vt:lpstr>Tipo de fondos de Trend Following</vt:lpstr>
      <vt:lpstr>Criterios de selección</vt:lpstr>
      <vt:lpstr>Fondos con track-record de más de 15 años</vt:lpstr>
      <vt:lpstr>Fondos seleccionados</vt:lpstr>
      <vt:lpstr>Estadísticas de los fondos seleccionados</vt:lpstr>
      <vt:lpstr>Estadísticas de los fondos seleccionados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Mix Benchmark y Trend Following 1991-2022</vt:lpstr>
      <vt:lpstr>Efecto de Trend Following en el 20% diversificado</vt:lpstr>
      <vt:lpstr>Cambio en el perfil del portafolio</vt:lpstr>
      <vt:lpstr>Cambio en la contribución</vt:lpstr>
      <vt:lpstr>Distintos fondos: distintas contribuciones</vt:lpstr>
      <vt:lpstr>Perfil de riesgo: algunos cambian en el tiempo</vt:lpstr>
      <vt:lpstr>Idiosincracia de los managers</vt:lpstr>
      <vt:lpstr>Volatilidad de los fondos</vt:lpstr>
      <vt:lpstr>¿ Cuánto tirarle?</vt:lpstr>
      <vt:lpstr>Conclusiones</vt:lpstr>
      <vt:lpstr>Extra: construcción paso a paso 1992-2002</vt:lpstr>
      <vt:lpstr>Temas fuera de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cordura21 cordura21</cp:lastModifiedBy>
  <cp:revision>27</cp:revision>
  <dcterms:created xsi:type="dcterms:W3CDTF">2023-02-23T14:22:38Z</dcterms:created>
  <dcterms:modified xsi:type="dcterms:W3CDTF">2023-02-24T11:56:42Z</dcterms:modified>
</cp:coreProperties>
</file>